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2" r:id="rId4"/>
    <p:sldId id="260" r:id="rId5"/>
    <p:sldId id="259" r:id="rId6"/>
    <p:sldId id="265" r:id="rId7"/>
    <p:sldId id="266" r:id="rId8"/>
    <p:sldId id="261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737" autoAdjust="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5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hyperlink" Target="http://www.hardyfruittrees.ca" TargetMode="External"/><Relationship Id="rId4" Type="http://schemas.openxmlformats.org/officeDocument/2006/relationships/hyperlink" Target="mailto:raizada@uoguelph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311"/>
            <a:ext cx="7772400" cy="9784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77708"/>
            <a:ext cx="7772400" cy="877824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5" name="Brianne Gragtmans 0879112 Nepal Visual Powerpoi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3"/>
    </mc:Choice>
    <mc:Fallback xmlns="">
      <p:transition xmlns:p14="http://schemas.microsoft.com/office/powerpoint/2010/main" spd="slow" advTm="1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744" objId="5"/>
        <p14:stopEvt time="12603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1109_1536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9"/>
    </mc:Choice>
    <mc:Fallback xmlns="">
      <p:transition xmlns:p14="http://schemas.microsoft.com/office/powerpoint/2010/main" spd="slow" advTm="2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96" objId="2"/>
        <p14:stopEvt time="25969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Brianne Gragtmans, Hardy Apple Trees in </a:t>
            </a:r>
            <a:r>
              <a:rPr lang="en-US" sz="2800" dirty="0"/>
              <a:t>N</a:t>
            </a:r>
            <a:r>
              <a:rPr lang="en-US" sz="2800" dirty="0" smtClean="0"/>
              <a:t>epal </a:t>
            </a:r>
            <a:endParaRPr lang="en-US" sz="28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010781" y="1752600"/>
            <a:ext cx="246216" cy="10851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0069" y="1752600"/>
            <a:ext cx="732167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of Guelph in partnership with IDRC CIFSRF and DFAIT</a:t>
            </a:r>
          </a:p>
          <a:p>
            <a:endParaRPr lang="en-US" dirty="0"/>
          </a:p>
          <a:p>
            <a:r>
              <a:rPr lang="en-US" dirty="0" smtClean="0"/>
              <a:t>Faculty Sponsor: Prof. Manish </a:t>
            </a:r>
            <a:r>
              <a:rPr lang="en-US" dirty="0" err="1" smtClean="0"/>
              <a:t>Raizada</a:t>
            </a:r>
            <a:r>
              <a:rPr lang="en-US" dirty="0" smtClean="0"/>
              <a:t> (</a:t>
            </a:r>
            <a:r>
              <a:rPr lang="en-US" dirty="0" smtClean="0">
                <a:hlinkClick r:id="rId4"/>
              </a:rPr>
              <a:t>raizada@uoguelph.ca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Total presentation time: 5min 12sec</a:t>
            </a:r>
          </a:p>
          <a:p>
            <a:endParaRPr lang="en-US" dirty="0"/>
          </a:p>
          <a:p>
            <a:r>
              <a:rPr lang="en-US" dirty="0" smtClean="0"/>
              <a:t>Special thanks to Sydney for filming!</a:t>
            </a:r>
          </a:p>
          <a:p>
            <a:endParaRPr lang="en-US" dirty="0"/>
          </a:p>
          <a:p>
            <a:r>
              <a:rPr lang="en-US" dirty="0" smtClean="0"/>
              <a:t>Further information: </a:t>
            </a:r>
            <a:r>
              <a:rPr lang="en-US" dirty="0" smtClean="0">
                <a:hlinkClick r:id="rId5"/>
              </a:rPr>
              <a:t>www.hardyfruittrees.ca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2"/>
    </mc:Choice>
    <mc:Fallback xmlns="">
      <p:transition xmlns:p14="http://schemas.microsoft.com/office/powerpoint/2010/main" spd="slow" advTm="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1109_1524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5"/>
    </mc:Choice>
    <mc:Fallback xmlns="">
      <p:transition xmlns:p14="http://schemas.microsoft.com/office/powerpoint/2010/main" spd="slow" advTm="23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87" objId="2"/>
        <p14:stopEvt time="2359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9311"/>
            <a:ext cx="7772400" cy="978408"/>
          </a:xfrm>
        </p:spPr>
        <p:txBody>
          <a:bodyPr/>
          <a:lstStyle/>
          <a:p>
            <a:r>
              <a:rPr lang="en-US" dirty="0" smtClean="0"/>
              <a:t>About Hardy </a:t>
            </a:r>
            <a:r>
              <a:rPr lang="en-US" dirty="0"/>
              <a:t>F</a:t>
            </a:r>
            <a:r>
              <a:rPr lang="en-US" dirty="0" smtClean="0"/>
              <a:t>ruit Trees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77707"/>
            <a:ext cx="7772400" cy="4590281"/>
          </a:xfrm>
        </p:spPr>
        <p:txBody>
          <a:bodyPr/>
          <a:lstStyle/>
          <a:p>
            <a:pPr marL="342900" indent="-342900">
              <a:lnSpc>
                <a:spcPct val="250000"/>
              </a:lnSpc>
              <a:buFont typeface="Arial"/>
              <a:buChar char="•"/>
            </a:pPr>
            <a:r>
              <a:rPr lang="en-US" dirty="0" smtClean="0"/>
              <a:t>Located in Sainte-Julienne, Quebec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</a:pPr>
            <a:r>
              <a:rPr lang="en-US" dirty="0" smtClean="0"/>
              <a:t>Small nursery 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</a:pPr>
            <a:r>
              <a:rPr lang="en-US" dirty="0" smtClean="0"/>
              <a:t>Uncertified organic practice</a:t>
            </a:r>
          </a:p>
          <a:p>
            <a:pPr marL="342900" indent="-342900">
              <a:lnSpc>
                <a:spcPct val="250000"/>
              </a:lnSpc>
              <a:buFont typeface="Arial"/>
              <a:buChar char="•"/>
            </a:pPr>
            <a:r>
              <a:rPr lang="en-US" dirty="0"/>
              <a:t>Also sells other varieties of </a:t>
            </a:r>
            <a:r>
              <a:rPr lang="en-US" dirty="0" smtClean="0"/>
              <a:t>fruit and forest </a:t>
            </a:r>
            <a:r>
              <a:rPr lang="en-US" dirty="0"/>
              <a:t>trees </a:t>
            </a:r>
          </a:p>
          <a:p>
            <a:pPr>
              <a:lnSpc>
                <a:spcPct val="200000"/>
              </a:lnSpc>
            </a:pPr>
            <a:endParaRPr lang="en-US" dirty="0" smtClean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2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6"/>
    </mc:Choice>
    <mc:Fallback xmlns="">
      <p:transition xmlns:p14="http://schemas.microsoft.com/office/powerpoint/2010/main" spd="slow" advTm="29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027" y="218473"/>
            <a:ext cx="3695494" cy="1106019"/>
          </a:xfrm>
        </p:spPr>
        <p:txBody>
          <a:bodyPr/>
          <a:lstStyle/>
          <a:p>
            <a:r>
              <a:rPr lang="en-US" dirty="0" smtClean="0"/>
              <a:t>Why this nursery has more to offer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-108" b="874"/>
          <a:stretch/>
        </p:blipFill>
        <p:spPr>
          <a:xfrm>
            <a:off x="253726" y="218473"/>
            <a:ext cx="5194780" cy="344094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6027" y="1447824"/>
            <a:ext cx="3377642" cy="358444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All of their 200+ varieties’ are grafted onto rootstock that can withstand temperatures as low as -45 degrees Celsius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grafted tree will only take 3-5 years to produce fruit, non-grafted trees take 10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223" y="2976693"/>
            <a:ext cx="288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Knife Grafting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23" y="3889101"/>
            <a:ext cx="7568871" cy="28383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2223" y="6322059"/>
            <a:ext cx="375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Multiple Graft Examples</a:t>
            </a:r>
            <a:endParaRPr lang="en-US" b="1" dirty="0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9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8"/>
    </mc:Choice>
    <mc:Fallback xmlns="">
      <p:transition xmlns:p14="http://schemas.microsoft.com/office/powerpoint/2010/main" spd="slow" advTm="27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037" y="7039075"/>
            <a:ext cx="7772400" cy="9771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2799979"/>
            <a:ext cx="7770813" cy="3918061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/>
              <a:t>Grafting onto the proper rootstock can minimize diseases</a:t>
            </a:r>
          </a:p>
          <a:p>
            <a:pPr marL="285750" indent="-285750" algn="l">
              <a:buFont typeface="Arial"/>
              <a:buChar char="•"/>
            </a:pPr>
            <a:endParaRPr lang="en-US" dirty="0"/>
          </a:p>
          <a:p>
            <a:pPr marL="285750" indent="-285750" algn="l">
              <a:buFont typeface="Arial"/>
              <a:buChar char="•"/>
            </a:pPr>
            <a:r>
              <a:rPr lang="en-US" dirty="0"/>
              <a:t>They are unlike apple trees usually found in garden centers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dirty="0">
                <a:solidFill>
                  <a:srgbClr val="F88792"/>
                </a:solidFill>
              </a:rPr>
              <a:t>Garden center trees are over weight</a:t>
            </a:r>
            <a:r>
              <a:rPr lang="en-US" dirty="0"/>
              <a:t>, their root systems are too small for their trunk and branches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dirty="0"/>
              <a:t>Therefore experience a larger shock when transplanted</a:t>
            </a:r>
          </a:p>
          <a:p>
            <a:pPr marL="742950" lvl="1" indent="-285750" algn="l">
              <a:buFont typeface="Arial"/>
              <a:buChar char="•"/>
            </a:pPr>
            <a:endParaRPr lang="en-US" dirty="0" smtClean="0"/>
          </a:p>
          <a:p>
            <a:pPr marL="742950" lvl="1" indent="-285750" algn="l">
              <a:buFont typeface="Arial"/>
              <a:buChar char="•"/>
            </a:pPr>
            <a:r>
              <a:rPr lang="en-US" dirty="0" smtClean="0"/>
              <a:t>Trees </a:t>
            </a:r>
            <a:r>
              <a:rPr lang="en-US" dirty="0"/>
              <a:t>from this nursery are </a:t>
            </a:r>
            <a:r>
              <a:rPr lang="en-US" dirty="0">
                <a:solidFill>
                  <a:srgbClr val="F88792"/>
                </a:solidFill>
              </a:rPr>
              <a:t>squat</a:t>
            </a:r>
            <a:r>
              <a:rPr lang="en-US" dirty="0"/>
              <a:t>, and have </a:t>
            </a:r>
            <a:r>
              <a:rPr lang="en-US" dirty="0">
                <a:solidFill>
                  <a:srgbClr val="F88792"/>
                </a:solidFill>
              </a:rPr>
              <a:t>large root </a:t>
            </a:r>
            <a:r>
              <a:rPr lang="en-US" dirty="0" smtClean="0">
                <a:solidFill>
                  <a:srgbClr val="F88792"/>
                </a:solidFill>
              </a:rPr>
              <a:t>systems </a:t>
            </a:r>
            <a:r>
              <a:rPr lang="en-US" dirty="0"/>
              <a:t>t</a:t>
            </a:r>
            <a:r>
              <a:rPr lang="en-US" dirty="0" smtClean="0"/>
              <a:t>hat can support its small trunk and branches through transplanting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b="5235"/>
          <a:stretch/>
        </p:blipFill>
        <p:spPr>
          <a:xfrm>
            <a:off x="232705" y="163853"/>
            <a:ext cx="8747429" cy="2471475"/>
          </a:xfr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2"/>
    </mc:Choice>
    <mc:Fallback xmlns="">
      <p:transition xmlns:p14="http://schemas.microsoft.com/office/powerpoint/2010/main" spd="slow" advTm="2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41109_1529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6259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304" y="6193905"/>
            <a:ext cx="500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Fodder, fuel, timber, or as a food source***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2"/>
    </mc:Choice>
    <mc:Fallback xmlns="">
      <p:transition xmlns:p14="http://schemas.microsoft.com/office/powerpoint/2010/main" spd="slow" advTm="33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2"/>
        <p14:stopEvt time="33262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853" y="28260"/>
            <a:ext cx="4595222" cy="1161288"/>
          </a:xfrm>
        </p:spPr>
        <p:txBody>
          <a:bodyPr/>
          <a:lstStyle/>
          <a:p>
            <a:r>
              <a:rPr lang="en-US" sz="4000" dirty="0" smtClean="0"/>
              <a:t>Benefits to Nepal</a:t>
            </a:r>
            <a:endParaRPr lang="en-US" sz="4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136" b="646"/>
          <a:stretch/>
        </p:blipFill>
        <p:spPr>
          <a:xfrm>
            <a:off x="663388" y="1189548"/>
            <a:ext cx="3657600" cy="368006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2" y="1189547"/>
            <a:ext cx="3804741" cy="5315349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Source of Food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1" dirty="0" smtClean="0"/>
              <a:t>nutrition</a:t>
            </a:r>
            <a:endParaRPr lang="en-US" sz="1800" b="1" dirty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Large root system to prevent erosion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 reasonable investment for a family farm that will continue to give back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Has </a:t>
            </a:r>
            <a:r>
              <a:rPr lang="en-US" b="1" dirty="0">
                <a:solidFill>
                  <a:srgbClr val="FFFFFF"/>
                </a:solidFill>
              </a:rPr>
              <a:t>ability to adapt to a wide range of the hilly region’s altitudes </a:t>
            </a:r>
          </a:p>
          <a:p>
            <a:pPr marL="285750" indent="-285750">
              <a:buFont typeface="Arial"/>
              <a:buChar char="•"/>
            </a:pPr>
            <a:endParaRPr lang="en-US" b="1" dirty="0" smtClean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4"/>
    </mc:Choice>
    <mc:Fallback xmlns="">
      <p:transition xmlns:p14="http://schemas.microsoft.com/office/powerpoint/2010/main" spd="slow" advTm="4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183" y="276352"/>
            <a:ext cx="4279250" cy="856976"/>
          </a:xfrm>
        </p:spPr>
        <p:txBody>
          <a:bodyPr/>
          <a:lstStyle/>
          <a:p>
            <a:r>
              <a:rPr lang="en-US" sz="4400" dirty="0" smtClean="0"/>
              <a:t>Benefits to Nepal</a:t>
            </a:r>
            <a:endParaRPr lang="en-US" sz="4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697" b="697"/>
          <a:stretch>
            <a:fillRect/>
          </a:stretch>
        </p:blipFill>
        <p:spPr>
          <a:xfrm>
            <a:off x="595298" y="1133328"/>
            <a:ext cx="3760788" cy="3708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40" y="1133328"/>
            <a:ext cx="4156351" cy="5721202"/>
          </a:xfrm>
        </p:spPr>
        <p:txBody>
          <a:bodyPr>
            <a:normAutofit/>
          </a:bodyPr>
          <a:lstStyle/>
          <a:p>
            <a:pPr marL="285750" lvl="1" indent="-285750">
              <a:spcBef>
                <a:spcPts val="1000"/>
              </a:spcBef>
              <a:buFont typeface="Arial"/>
              <a:buChar char="•"/>
            </a:pPr>
            <a:r>
              <a:rPr lang="en-US" sz="1800" b="1" dirty="0"/>
              <a:t>S</a:t>
            </a:r>
            <a:r>
              <a:rPr lang="en-US" sz="1800" b="1" dirty="0" smtClean="0"/>
              <a:t>oil must stay fertile and well drained for it to produce fruit in the first 3-5 years</a:t>
            </a:r>
          </a:p>
          <a:p>
            <a:pPr marL="742950" lvl="2" indent="-285750">
              <a:spcBef>
                <a:spcPts val="1000"/>
              </a:spcBef>
              <a:buFont typeface="Arial"/>
              <a:buChar char="•"/>
            </a:pPr>
            <a:r>
              <a:rPr lang="en-US" sz="1600" b="1" dirty="0" smtClean="0">
                <a:solidFill>
                  <a:srgbClr val="FFFFFF"/>
                </a:solidFill>
              </a:rPr>
              <a:t>This </a:t>
            </a:r>
            <a:r>
              <a:rPr lang="en-US" sz="1600" b="1" dirty="0">
                <a:solidFill>
                  <a:srgbClr val="FFFFFF"/>
                </a:solidFill>
              </a:rPr>
              <a:t>is a problem for some locations in the hilly region because of their varying irrigation, and Nepal's common problem of keeping nutrients in their soil</a:t>
            </a:r>
            <a:r>
              <a:rPr lang="en-US" sz="1600" b="1" dirty="0" smtClean="0">
                <a:solidFill>
                  <a:srgbClr val="FFFFFF"/>
                </a:solidFill>
              </a:rPr>
              <a:t>.</a:t>
            </a:r>
            <a:endParaRPr lang="en-US" sz="1600" b="1" dirty="0"/>
          </a:p>
          <a:p>
            <a:pPr marL="285750" indent="-285750">
              <a:buFont typeface="Arial"/>
              <a:buChar char="•"/>
            </a:pPr>
            <a:endParaRPr lang="en-US" sz="1600" b="1" dirty="0" smtClean="0"/>
          </a:p>
          <a:p>
            <a:pPr lvl="1"/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5"/>
    </mc:Choice>
    <mc:Fallback xmlns="">
      <p:transition xmlns:p14="http://schemas.microsoft.com/office/powerpoint/2010/main" spd="slow" advTm="1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915"/>
            <a:ext cx="7772400" cy="978408"/>
          </a:xfrm>
        </p:spPr>
        <p:txBody>
          <a:bodyPr/>
          <a:lstStyle/>
          <a:p>
            <a:r>
              <a:rPr lang="en-US" dirty="0" smtClean="0"/>
              <a:t>Benefits to Canada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799"/>
            <a:ext cx="7772400" cy="334646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Minimal start up cost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All farm work is done by hand and without fertilizers, therefore minimizing fuel emissions and remaining environmentally friendly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If the project expands, it will provide Canadians with honest work, working with their hands</a:t>
            </a:r>
          </a:p>
          <a:p>
            <a:pPr marL="800100" lvl="2" indent="-342900" algn="l">
              <a:spcBef>
                <a:spcPts val="3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This could be made into a program all its own to teach people good values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Reforestation for our own country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Risk of wide spread disease because of grafting – multiple apple species required</a:t>
            </a:r>
          </a:p>
          <a:p>
            <a:pPr marL="342900" indent="-342900"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08" y="1264323"/>
            <a:ext cx="8363453" cy="1858545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9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97"/>
    </mc:Choice>
    <mc:Fallback xmlns="">
      <p:transition xmlns:p14="http://schemas.microsoft.com/office/powerpoint/2010/main" spd="slow" advTm="6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1|5.4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8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3|3.8|2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5|4.5|28.5|6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799</TotalTime>
  <Words>359</Words>
  <Application>Microsoft Office PowerPoint</Application>
  <PresentationFormat>On-screen Show (4:3)</PresentationFormat>
  <Paragraphs>45</Paragraphs>
  <Slides>11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Calisto MT</vt:lpstr>
      <vt:lpstr>Story</vt:lpstr>
      <vt:lpstr>PowerPoint Presentation</vt:lpstr>
      <vt:lpstr>PowerPoint Presentation</vt:lpstr>
      <vt:lpstr>About Hardy Fruit Trees</vt:lpstr>
      <vt:lpstr>Why this nursery has more to offer</vt:lpstr>
      <vt:lpstr>PowerPoint Presentation</vt:lpstr>
      <vt:lpstr>PowerPoint Presentation</vt:lpstr>
      <vt:lpstr>Benefits to Nepal</vt:lpstr>
      <vt:lpstr>Benefits to Nepal</vt:lpstr>
      <vt:lpstr>Benefits to Canada</vt:lpstr>
      <vt:lpstr>PowerPoint Presentation</vt:lpstr>
      <vt:lpstr>Brianne Gragtmans, Hardy Apple Trees in Nepal </vt:lpstr>
    </vt:vector>
  </TitlesOfParts>
  <Company>Brianne Gragtmans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Brianne Gragtmans</dc:creator>
  <cp:lastModifiedBy>Myla Manser</cp:lastModifiedBy>
  <cp:revision>30</cp:revision>
  <dcterms:created xsi:type="dcterms:W3CDTF">2014-11-09T18:03:55Z</dcterms:created>
  <dcterms:modified xsi:type="dcterms:W3CDTF">2015-07-07T18:24:34Z</dcterms:modified>
</cp:coreProperties>
</file>